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4"/>
    <p:sldMasterId id="2147483708" r:id="rId5"/>
  </p:sldMasterIdLst>
  <p:notesMasterIdLst>
    <p:notesMasterId r:id="rId19"/>
  </p:notesMasterIdLst>
  <p:sldIdLst>
    <p:sldId id="291" r:id="rId6"/>
    <p:sldId id="292" r:id="rId7"/>
    <p:sldId id="283" r:id="rId8"/>
    <p:sldId id="293" r:id="rId9"/>
    <p:sldId id="294" r:id="rId10"/>
    <p:sldId id="295" r:id="rId11"/>
    <p:sldId id="296" r:id="rId12"/>
    <p:sldId id="297" r:id="rId13"/>
    <p:sldId id="298" r:id="rId14"/>
    <p:sldId id="279" r:id="rId15"/>
    <p:sldId id="280" r:id="rId16"/>
    <p:sldId id="299" r:id="rId17"/>
    <p:sldId id="28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1D28E9-7F43-46AE-9987-0ECA6FBE867C}" v="2" dt="2021-02-24T15:58:33.7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78742" autoAdjust="0"/>
  </p:normalViewPr>
  <p:slideViewPr>
    <p:cSldViewPr snapToGrid="0">
      <p:cViewPr varScale="1">
        <p:scale>
          <a:sx n="79" d="100"/>
          <a:sy n="79" d="100"/>
        </p:scale>
        <p:origin x="92" y="3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es-Schnure, Karen" userId="d95b6a2c-c8ea-4254-909c-362e514d0972" providerId="ADAL" clId="{5A1D28E9-7F43-46AE-9987-0ECA6FBE867C}"/>
    <pc:docChg chg="custSel modSld">
      <pc:chgData name="Parkes-Schnure, Karen" userId="d95b6a2c-c8ea-4254-909c-362e514d0972" providerId="ADAL" clId="{5A1D28E9-7F43-46AE-9987-0ECA6FBE867C}" dt="2021-02-25T12:32:59.165" v="207" actId="20577"/>
      <pc:docMkLst>
        <pc:docMk/>
      </pc:docMkLst>
      <pc:sldChg chg="modSp mod">
        <pc:chgData name="Parkes-Schnure, Karen" userId="d95b6a2c-c8ea-4254-909c-362e514d0972" providerId="ADAL" clId="{5A1D28E9-7F43-46AE-9987-0ECA6FBE867C}" dt="2021-02-24T15:58:55.955" v="206" actId="1035"/>
        <pc:sldMkLst>
          <pc:docMk/>
          <pc:sldMk cId="3127695359" sldId="281"/>
        </pc:sldMkLst>
        <pc:spChg chg="mod">
          <ac:chgData name="Parkes-Schnure, Karen" userId="d95b6a2c-c8ea-4254-909c-362e514d0972" providerId="ADAL" clId="{5A1D28E9-7F43-46AE-9987-0ECA6FBE867C}" dt="2021-02-24T15:58:55.955" v="206" actId="1035"/>
          <ac:spMkLst>
            <pc:docMk/>
            <pc:sldMk cId="3127695359" sldId="281"/>
            <ac:spMk id="3" creationId="{5B412832-D54A-4CF6-9391-CC6E9580F6E3}"/>
          </ac:spMkLst>
        </pc:spChg>
      </pc:sldChg>
      <pc:sldChg chg="modSp mod">
        <pc:chgData name="Parkes-Schnure, Karen" userId="d95b6a2c-c8ea-4254-909c-362e514d0972" providerId="ADAL" clId="{5A1D28E9-7F43-46AE-9987-0ECA6FBE867C}" dt="2021-02-24T15:56:59.682" v="75" actId="1036"/>
        <pc:sldMkLst>
          <pc:docMk/>
          <pc:sldMk cId="888339628" sldId="291"/>
        </pc:sldMkLst>
        <pc:spChg chg="mod">
          <ac:chgData name="Parkes-Schnure, Karen" userId="d95b6a2c-c8ea-4254-909c-362e514d0972" providerId="ADAL" clId="{5A1D28E9-7F43-46AE-9987-0ECA6FBE867C}" dt="2021-02-24T15:56:59.682" v="75" actId="1036"/>
          <ac:spMkLst>
            <pc:docMk/>
            <pc:sldMk cId="888339628" sldId="291"/>
            <ac:spMk id="4" creationId="{A86068D0-B910-46EA-B2C8-1555F474C661}"/>
          </ac:spMkLst>
        </pc:spChg>
      </pc:sldChg>
      <pc:sldChg chg="modSp mod">
        <pc:chgData name="Parkes-Schnure, Karen" userId="d95b6a2c-c8ea-4254-909c-362e514d0972" providerId="ADAL" clId="{5A1D28E9-7F43-46AE-9987-0ECA6FBE867C}" dt="2021-02-25T12:32:59.165" v="207" actId="20577"/>
        <pc:sldMkLst>
          <pc:docMk/>
          <pc:sldMk cId="1610366849" sldId="298"/>
        </pc:sldMkLst>
        <pc:spChg chg="mod">
          <ac:chgData name="Parkes-Schnure, Karen" userId="d95b6a2c-c8ea-4254-909c-362e514d0972" providerId="ADAL" clId="{5A1D28E9-7F43-46AE-9987-0ECA6FBE867C}" dt="2021-02-25T12:32:59.165" v="207" actId="20577"/>
          <ac:spMkLst>
            <pc:docMk/>
            <pc:sldMk cId="1610366849" sldId="298"/>
            <ac:spMk id="4" creationId="{B2C59FA4-D273-4C05-A391-501897F22A8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4008AE-E1F5-486C-8877-65330DE3787F}"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34E4E2-FE5B-4FC5-A413-404E70AFA11B}" type="slidenum">
              <a:rPr lang="en-US" smtClean="0"/>
              <a:t>‹#›</a:t>
            </a:fld>
            <a:endParaRPr lang="en-US"/>
          </a:p>
        </p:txBody>
      </p:sp>
    </p:spTree>
    <p:extLst>
      <p:ext uri="{BB962C8B-B14F-4D97-AF65-F5344CB8AC3E}">
        <p14:creationId xmlns:p14="http://schemas.microsoft.com/office/powerpoint/2010/main" val="36142941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34E4E2-FE5B-4FC5-A413-404E70AFA11B}" type="slidenum">
              <a:rPr lang="en-US" smtClean="0"/>
              <a:t>9</a:t>
            </a:fld>
            <a:endParaRPr lang="en-US"/>
          </a:p>
        </p:txBody>
      </p:sp>
    </p:spTree>
    <p:extLst>
      <p:ext uri="{BB962C8B-B14F-4D97-AF65-F5344CB8AC3E}">
        <p14:creationId xmlns:p14="http://schemas.microsoft.com/office/powerpoint/2010/main" val="412306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B34E4E2-FE5B-4FC5-A413-404E70AFA11B}" type="slidenum">
              <a:rPr lang="en-US" smtClean="0"/>
              <a:t>12</a:t>
            </a:fld>
            <a:endParaRPr lang="en-US"/>
          </a:p>
        </p:txBody>
      </p:sp>
    </p:spTree>
    <p:extLst>
      <p:ext uri="{BB962C8B-B14F-4D97-AF65-F5344CB8AC3E}">
        <p14:creationId xmlns:p14="http://schemas.microsoft.com/office/powerpoint/2010/main" val="965592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0A821CE-9431-4964-86FF-D23D9066C169}"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81570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821CE-9431-4964-86FF-D23D9066C169}"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1410779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821CE-9431-4964-86FF-D23D9066C169}"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2267344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D2C2E-96DF-4D3A-A713-65CD1F9FD257}"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057356-CCB0-4A71-B3B7-0CDE896766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0A821CE-9431-4964-86FF-D23D9066C169}"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151372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A821CE-9431-4964-86FF-D23D9066C169}" type="datetimeFigureOut">
              <a:rPr lang="en-US" smtClean="0"/>
              <a:t>2/25/2021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3318181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0A821CE-9431-4964-86FF-D23D9066C169}"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411526549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0A821CE-9431-4964-86FF-D23D9066C169}" type="datetimeFigureOut">
              <a:rPr lang="en-US" smtClean="0"/>
              <a:t>2/25/2021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81367790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0A821CE-9431-4964-86FF-D23D9066C169}" type="datetimeFigureOut">
              <a:rPr lang="en-US" smtClean="0"/>
              <a:t>2/25/2021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252274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A821CE-9431-4964-86FF-D23D9066C169}" type="datetimeFigureOut">
              <a:rPr lang="en-US" smtClean="0"/>
              <a:t>2/25/2021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1190919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A821CE-9431-4964-86FF-D23D9066C169}"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370412727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A821CE-9431-4964-86FF-D23D9066C169}" type="datetimeFigureOut">
              <a:rPr lang="en-US" smtClean="0"/>
              <a:t>2/25/2021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AF3561-F1D2-4776-A524-0501272E0DD7}" type="slidenum">
              <a:rPr lang="en-US" smtClean="0"/>
              <a:t>‹#›</a:t>
            </a:fld>
            <a:endParaRPr lang="en-US"/>
          </a:p>
        </p:txBody>
      </p:sp>
    </p:spTree>
    <p:extLst>
      <p:ext uri="{BB962C8B-B14F-4D97-AF65-F5344CB8AC3E}">
        <p14:creationId xmlns:p14="http://schemas.microsoft.com/office/powerpoint/2010/main" val="331420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A821CE-9431-4964-86FF-D23D9066C169}" type="datetimeFigureOut">
              <a:rPr lang="en-US" smtClean="0"/>
              <a:t>2/25/2021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F3561-F1D2-4776-A524-0501272E0DD7}" type="slidenum">
              <a:rPr lang="en-US" smtClean="0"/>
              <a:t>‹#›</a:t>
            </a:fld>
            <a:endParaRPr lang="en-US"/>
          </a:p>
        </p:txBody>
      </p:sp>
    </p:spTree>
    <p:extLst>
      <p:ext uri="{BB962C8B-B14F-4D97-AF65-F5344CB8AC3E}">
        <p14:creationId xmlns:p14="http://schemas.microsoft.com/office/powerpoint/2010/main" val="1258768066"/>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4" name="Right Triangle 13"/>
          <p:cNvSpPr>
            <a:spLocks/>
          </p:cNvSpPr>
          <p:nvPr/>
        </p:nvSpPr>
        <p:spPr bwMode="auto">
          <a:xfrm>
            <a:off x="-8056" y="5791253"/>
            <a:ext cx="4536419"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74FD2C2E-96DF-4D3A-A713-65CD1F9FD257}" type="datetimeFigureOut">
              <a:rPr lang="en-US" smtClean="0"/>
              <a:t>2/25/2021</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E0057356-CCB0-4A71-B3B7-0CDE896766C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15" r:id="rId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mailto:KMA13@psu.edu" TargetMode="External"/><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mailto:kxb11@psu.edu"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policy.psu.edu/policies/ac64"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policy.psu.edu/policies/ac6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policy.psu.edu/policies/ac76"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policy.psu.edu/policies/ac4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 y="405580"/>
            <a:ext cx="2971800" cy="1644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a:extLst>
              <a:ext uri="{FF2B5EF4-FFF2-40B4-BE49-F238E27FC236}">
                <a16:creationId xmlns:a16="http://schemas.microsoft.com/office/drawing/2014/main" id="{56EE8D42-D2AA-4A87-B455-5B7F89A61708}"/>
              </a:ext>
            </a:extLst>
          </p:cNvPr>
          <p:cNvSpPr/>
          <p:nvPr/>
        </p:nvSpPr>
        <p:spPr>
          <a:xfrm>
            <a:off x="2696754" y="1819193"/>
            <a:ext cx="8200103" cy="1754326"/>
          </a:xfrm>
          <a:prstGeom prst="rect">
            <a:avLst/>
          </a:prstGeom>
        </p:spPr>
        <p:txBody>
          <a:bodyPr wrap="square">
            <a:spAutoFit/>
          </a:bodyPr>
          <a:lstStyle/>
          <a:p>
            <a:pPr algn="ctr"/>
            <a:r>
              <a:rPr lang="en-US" sz="3600" b="1" dirty="0">
                <a:latin typeface="Cambria" panose="02040503050406030204" pitchFamily="18" charset="0"/>
              </a:rPr>
              <a:t>College of Arts and Architecture</a:t>
            </a:r>
          </a:p>
          <a:p>
            <a:pPr algn="ctr"/>
            <a:r>
              <a:rPr lang="en-US" sz="3600" b="1" dirty="0">
                <a:latin typeface="Cambria" panose="02040503050406030204" pitchFamily="18" charset="0"/>
              </a:rPr>
              <a:t>Faculty Council</a:t>
            </a:r>
          </a:p>
          <a:p>
            <a:pPr algn="ctr"/>
            <a:r>
              <a:rPr lang="en-US" sz="3600" b="1" dirty="0">
                <a:latin typeface="Cambria" panose="02040503050406030204" pitchFamily="18" charset="0"/>
              </a:rPr>
              <a:t>March 3, 2021</a:t>
            </a:r>
            <a:endParaRPr lang="en-US" sz="3600" dirty="0">
              <a:latin typeface="Cambria" panose="02040503050406030204" pitchFamily="18" charset="0"/>
            </a:endParaRPr>
          </a:p>
        </p:txBody>
      </p:sp>
      <p:sp>
        <p:nvSpPr>
          <p:cNvPr id="4" name="Rectangle 3">
            <a:extLst>
              <a:ext uri="{FF2B5EF4-FFF2-40B4-BE49-F238E27FC236}">
                <a16:creationId xmlns:a16="http://schemas.microsoft.com/office/drawing/2014/main" id="{A86068D0-B910-46EA-B2C8-1555F474C661}"/>
              </a:ext>
            </a:extLst>
          </p:cNvPr>
          <p:cNvSpPr/>
          <p:nvPr/>
        </p:nvSpPr>
        <p:spPr>
          <a:xfrm>
            <a:off x="4177169" y="5061780"/>
            <a:ext cx="8200103" cy="1384995"/>
          </a:xfrm>
          <a:prstGeom prst="rect">
            <a:avLst/>
          </a:prstGeom>
        </p:spPr>
        <p:txBody>
          <a:bodyPr wrap="square">
            <a:spAutoFit/>
          </a:bodyPr>
          <a:lstStyle/>
          <a:p>
            <a:r>
              <a:rPr lang="en-US" sz="2800" b="1" dirty="0">
                <a:latin typeface="Cambria" panose="02040503050406030204" pitchFamily="18" charset="0"/>
              </a:rPr>
              <a:t>Katherine Allen, Associate General Counsel</a:t>
            </a:r>
          </a:p>
          <a:p>
            <a:r>
              <a:rPr lang="en-US" sz="2800" dirty="0">
                <a:latin typeface="Cambria" panose="02040503050406030204" pitchFamily="18" charset="0"/>
              </a:rPr>
              <a:t>Office of General Counsel</a:t>
            </a:r>
          </a:p>
          <a:p>
            <a:r>
              <a:rPr lang="en-US" sz="2800" b="1" dirty="0">
                <a:latin typeface="Cambria" panose="02040503050406030204" pitchFamily="18" charset="0"/>
              </a:rPr>
              <a:t>Kathy Bieschke, Vice Provost for Faculty Affairs</a:t>
            </a:r>
          </a:p>
        </p:txBody>
      </p:sp>
    </p:spTree>
    <p:extLst>
      <p:ext uri="{BB962C8B-B14F-4D97-AF65-F5344CB8AC3E}">
        <p14:creationId xmlns:p14="http://schemas.microsoft.com/office/powerpoint/2010/main" val="888339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5D97F4-00AE-4EB4-A91A-B7B310C0B7A0}"/>
              </a:ext>
            </a:extLst>
          </p:cNvPr>
          <p:cNvSpPr>
            <a:spLocks noGrp="1"/>
          </p:cNvSpPr>
          <p:nvPr>
            <p:ph type="title"/>
          </p:nvPr>
        </p:nvSpPr>
        <p:spPr>
          <a:xfrm>
            <a:off x="413198" y="300731"/>
            <a:ext cx="10515600" cy="1325563"/>
          </a:xfrm>
        </p:spPr>
        <p:txBody>
          <a:bodyPr/>
          <a:lstStyle/>
          <a:p>
            <a:r>
              <a:rPr lang="en-US" b="1" u="sng" dirty="0"/>
              <a:t>Case Study #1</a:t>
            </a:r>
          </a:p>
        </p:txBody>
      </p:sp>
      <p:sp>
        <p:nvSpPr>
          <p:cNvPr id="3" name="Content Placeholder 2">
            <a:extLst>
              <a:ext uri="{FF2B5EF4-FFF2-40B4-BE49-F238E27FC236}">
                <a16:creationId xmlns:a16="http://schemas.microsoft.com/office/drawing/2014/main" id="{4A9F5A4A-0A98-4060-BD2A-2154CD98D499}"/>
              </a:ext>
            </a:extLst>
          </p:cNvPr>
          <p:cNvSpPr>
            <a:spLocks noGrp="1"/>
          </p:cNvSpPr>
          <p:nvPr>
            <p:ph idx="1"/>
          </p:nvPr>
        </p:nvSpPr>
        <p:spPr>
          <a:xfrm>
            <a:off x="413198" y="2902005"/>
            <a:ext cx="11504591" cy="3655264"/>
          </a:xfrm>
        </p:spPr>
        <p:txBody>
          <a:bodyPr>
            <a:normAutofit fontScale="92500"/>
          </a:bodyPr>
          <a:lstStyle/>
          <a:p>
            <a:pPr marL="0" indent="0">
              <a:buNone/>
            </a:pPr>
            <a:r>
              <a:rPr lang="en-US" dirty="0"/>
              <a:t>Mathematics Professor </a:t>
            </a:r>
            <a:r>
              <a:rPr lang="en-US" dirty="0" err="1"/>
              <a:t>Pye</a:t>
            </a:r>
            <a:r>
              <a:rPr lang="en-US" dirty="0"/>
              <a:t> at Common College conducts a basic algebra course every Fall semester.  For years, Dr. </a:t>
            </a:r>
            <a:r>
              <a:rPr lang="en-US" dirty="0" err="1"/>
              <a:t>Pye</a:t>
            </a:r>
            <a:r>
              <a:rPr lang="en-US" dirty="0"/>
              <a:t> has used class time to discuss politics and political candidates. Last year, he was reprimanded after students complained about his final exam that included extensive political and ideological commentary.  Dr. </a:t>
            </a:r>
            <a:r>
              <a:rPr lang="en-US" dirty="0" err="1"/>
              <a:t>Pye</a:t>
            </a:r>
            <a:r>
              <a:rPr lang="en-US" dirty="0"/>
              <a:t> elected to teach in person in Fall 2020. During the first week of class, he removed his mask and told his students that he was actively protesting the government over-reach of COVID mitigation measures </a:t>
            </a:r>
            <a:r>
              <a:rPr lang="en-US"/>
              <a:t>and the repression </a:t>
            </a:r>
            <a:r>
              <a:rPr lang="en-US" dirty="0"/>
              <a:t>of his free choice.  </a:t>
            </a:r>
          </a:p>
          <a:p>
            <a:pPr marL="0" indent="0">
              <a:buNone/>
            </a:pPr>
            <a:endParaRPr lang="en-US" dirty="0"/>
          </a:p>
          <a:p>
            <a:pPr marL="0" indent="0">
              <a:buNone/>
            </a:pPr>
            <a:r>
              <a:rPr lang="en-US" dirty="0"/>
              <a:t>What, if any, action can Common College take?  </a:t>
            </a:r>
          </a:p>
        </p:txBody>
      </p:sp>
      <p:pic>
        <p:nvPicPr>
          <p:cNvPr id="5" name="Picture 2" descr="Image result for academic freedom">
            <a:extLst>
              <a:ext uri="{FF2B5EF4-FFF2-40B4-BE49-F238E27FC236}">
                <a16:creationId xmlns:a16="http://schemas.microsoft.com/office/drawing/2014/main" id="{211E5D9E-2959-46E7-8A66-9B1A8F3589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9725" y="170510"/>
            <a:ext cx="7848064" cy="2457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795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B3D1F-FDB7-4FDC-9AA4-8745913A3A88}"/>
              </a:ext>
            </a:extLst>
          </p:cNvPr>
          <p:cNvSpPr>
            <a:spLocks noGrp="1"/>
          </p:cNvSpPr>
          <p:nvPr>
            <p:ph type="title"/>
          </p:nvPr>
        </p:nvSpPr>
        <p:spPr>
          <a:xfrm>
            <a:off x="648930" y="368490"/>
            <a:ext cx="6586491" cy="1308113"/>
          </a:xfrm>
        </p:spPr>
        <p:txBody>
          <a:bodyPr>
            <a:normAutofit/>
          </a:bodyPr>
          <a:lstStyle/>
          <a:p>
            <a:r>
              <a:rPr lang="en-US" b="1" u="sng" dirty="0"/>
              <a:t>Case Study #2</a:t>
            </a:r>
          </a:p>
        </p:txBody>
      </p:sp>
      <p:sp>
        <p:nvSpPr>
          <p:cNvPr id="3" name="Content Placeholder 2">
            <a:extLst>
              <a:ext uri="{FF2B5EF4-FFF2-40B4-BE49-F238E27FC236}">
                <a16:creationId xmlns:a16="http://schemas.microsoft.com/office/drawing/2014/main" id="{1891F79D-2B5D-4A7F-8B48-D16B5909ACB3}"/>
              </a:ext>
            </a:extLst>
          </p:cNvPr>
          <p:cNvSpPr>
            <a:spLocks noGrp="1"/>
          </p:cNvSpPr>
          <p:nvPr>
            <p:ph idx="1"/>
          </p:nvPr>
        </p:nvSpPr>
        <p:spPr>
          <a:xfrm>
            <a:off x="648930" y="1676603"/>
            <a:ext cx="6586489" cy="4547217"/>
          </a:xfrm>
        </p:spPr>
        <p:txBody>
          <a:bodyPr>
            <a:noAutofit/>
          </a:bodyPr>
          <a:lstStyle/>
          <a:p>
            <a:pPr marL="0" indent="0">
              <a:buNone/>
            </a:pPr>
            <a:r>
              <a:rPr lang="en-US" sz="2200" dirty="0"/>
              <a:t>In designing a course on ancient Greek civilizations , Professor Olive presents students with topical art from ancient Greek times, including nude images and a discussion regarding the changing view of the human body.  Several students file a complaint against Professor Olive, objecting to the nudity and saying that it makes them uncomfortable.  They say that Professor Olive knows that they are all religiously conservative and seems to target them with questions about nudity that he knows offends them.</a:t>
            </a:r>
          </a:p>
          <a:p>
            <a:pPr marL="0" indent="0">
              <a:buNone/>
            </a:pPr>
            <a:endParaRPr lang="en-US" sz="2200" dirty="0"/>
          </a:p>
          <a:p>
            <a:pPr marL="0" indent="0">
              <a:buNone/>
            </a:pPr>
            <a:r>
              <a:rPr lang="en-US" sz="2200" dirty="0"/>
              <a:t>What can/should the University do?</a:t>
            </a:r>
          </a:p>
          <a:p>
            <a:pPr marL="0" indent="0">
              <a:buNone/>
            </a:pPr>
            <a:r>
              <a:rPr lang="en-US" sz="2200" dirty="0"/>
              <a:t>What can/should the Faculty Senate do to assist with such situations in the future?  </a:t>
            </a:r>
          </a:p>
        </p:txBody>
      </p:sp>
      <p:pic>
        <p:nvPicPr>
          <p:cNvPr id="2054" name="Picture 6" descr="Image result for famous ancient greek art">
            <a:extLst>
              <a:ext uri="{FF2B5EF4-FFF2-40B4-BE49-F238E27FC236}">
                <a16:creationId xmlns:a16="http://schemas.microsoft.com/office/drawing/2014/main" id="{EF1AA536-DA34-4B31-B023-7E608D3911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454" r="713"/>
          <a:stretch/>
        </p:blipFill>
        <p:spPr bwMode="auto">
          <a:xfrm>
            <a:off x="7556408" y="10"/>
            <a:ext cx="4635591"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565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E00465-FB18-4788-A69E-600AF7461733}"/>
              </a:ext>
            </a:extLst>
          </p:cNvPr>
          <p:cNvSpPr txBox="1"/>
          <p:nvPr/>
        </p:nvSpPr>
        <p:spPr>
          <a:xfrm>
            <a:off x="764275" y="709684"/>
            <a:ext cx="10658901" cy="769441"/>
          </a:xfrm>
          <a:prstGeom prst="rect">
            <a:avLst/>
          </a:prstGeom>
          <a:noFill/>
        </p:spPr>
        <p:txBody>
          <a:bodyPr wrap="square" rtlCol="0">
            <a:spAutoFit/>
          </a:bodyPr>
          <a:lstStyle/>
          <a:p>
            <a:r>
              <a:rPr lang="en-US" sz="4400" b="1" u="sng" dirty="0">
                <a:solidFill>
                  <a:prstClr val="black"/>
                </a:solidFill>
                <a:latin typeface="Calibri Light" panose="020F0302020204030204"/>
                <a:ea typeface="+mj-ea"/>
                <a:cs typeface="+mj-cs"/>
              </a:rPr>
              <a:t>Takeaways</a:t>
            </a:r>
            <a:endParaRPr lang="en-US" dirty="0"/>
          </a:p>
        </p:txBody>
      </p:sp>
      <p:sp>
        <p:nvSpPr>
          <p:cNvPr id="4" name="TextBox 3">
            <a:extLst>
              <a:ext uri="{FF2B5EF4-FFF2-40B4-BE49-F238E27FC236}">
                <a16:creationId xmlns:a16="http://schemas.microsoft.com/office/drawing/2014/main" id="{E03A7B35-5EAD-4986-AE88-F0728BCE16A4}"/>
              </a:ext>
            </a:extLst>
          </p:cNvPr>
          <p:cNvSpPr txBox="1"/>
          <p:nvPr/>
        </p:nvSpPr>
        <p:spPr>
          <a:xfrm>
            <a:off x="887104" y="1978925"/>
            <a:ext cx="10426890" cy="2554545"/>
          </a:xfrm>
          <a:prstGeom prst="rect">
            <a:avLst/>
          </a:prstGeom>
          <a:noFill/>
        </p:spPr>
        <p:txBody>
          <a:bodyPr wrap="square" rtlCol="0">
            <a:spAutoFit/>
          </a:bodyPr>
          <a:lstStyle/>
          <a:p>
            <a:pPr marL="571500" indent="-571500">
              <a:buFont typeface="Arial" panose="020B0604020202020204" pitchFamily="34" charset="0"/>
              <a:buChar char="•"/>
            </a:pPr>
            <a:r>
              <a:rPr lang="en-US" sz="4000" dirty="0">
                <a:latin typeface="Calibri" panose="020F0502020204030204" pitchFamily="34" charset="0"/>
              </a:rPr>
              <a:t>Academic freedom = rights and responsibilities</a:t>
            </a:r>
          </a:p>
          <a:p>
            <a:pPr marL="571500" indent="-571500">
              <a:buFont typeface="Arial" panose="020B0604020202020204" pitchFamily="34" charset="0"/>
              <a:buChar char="•"/>
            </a:pPr>
            <a:r>
              <a:rPr lang="en-US" sz="4000">
                <a:latin typeface="Calibri" panose="020F0502020204030204" pitchFamily="34" charset="0"/>
              </a:rPr>
              <a:t>AC64 </a:t>
            </a:r>
            <a:r>
              <a:rPr lang="en-US" sz="4000" dirty="0">
                <a:latin typeface="Calibri" panose="020F0502020204030204" pitchFamily="34" charset="0"/>
              </a:rPr>
              <a:t>describes academic freedom for Penn State faculty</a:t>
            </a:r>
          </a:p>
          <a:p>
            <a:pPr marL="571500" indent="-571500">
              <a:buFont typeface="Arial" panose="020B0604020202020204" pitchFamily="34" charset="0"/>
              <a:buChar char="•"/>
            </a:pPr>
            <a:r>
              <a:rPr lang="en-US" sz="4000" dirty="0">
                <a:latin typeface="Calibri" panose="020F0502020204030204" pitchFamily="34" charset="0"/>
              </a:rPr>
              <a:t>If you’re unsure, ask</a:t>
            </a:r>
          </a:p>
        </p:txBody>
      </p:sp>
    </p:spTree>
    <p:extLst>
      <p:ext uri="{BB962C8B-B14F-4D97-AF65-F5344CB8AC3E}">
        <p14:creationId xmlns:p14="http://schemas.microsoft.com/office/powerpoint/2010/main" val="517810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Image result for conclusion">
            <a:extLst>
              <a:ext uri="{FF2B5EF4-FFF2-40B4-BE49-F238E27FC236}">
                <a16:creationId xmlns:a16="http://schemas.microsoft.com/office/drawing/2014/main" id="{87A2653F-C534-4EC1-BE4E-E9523B7D8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621252" y="2589086"/>
            <a:ext cx="4855464" cy="2755478"/>
          </a:xfrm>
          <a:prstGeom prst="rect">
            <a:avLst/>
          </a:prstGeom>
          <a:noFill/>
          <a:extLst>
            <a:ext uri="{909E8E84-426E-40DD-AFC4-6F175D3DCCD1}">
              <a14:hiddenFill xmlns:a14="http://schemas.microsoft.com/office/drawing/2010/main">
                <a:solidFill>
                  <a:srgbClr val="FFFFFF"/>
                </a:solidFill>
              </a14:hiddenFill>
            </a:ext>
          </a:extLst>
        </p:spPr>
      </p:pic>
      <p:sp>
        <p:nvSpPr>
          <p:cNvPr id="10" name="Freeform: Shape 9">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2" name="Freeform: Shape 11">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B412832-D54A-4CF6-9391-CC6E9580F6E3}"/>
              </a:ext>
            </a:extLst>
          </p:cNvPr>
          <p:cNvSpPr>
            <a:spLocks noGrp="1"/>
          </p:cNvSpPr>
          <p:nvPr>
            <p:ph idx="1"/>
          </p:nvPr>
        </p:nvSpPr>
        <p:spPr>
          <a:xfrm>
            <a:off x="7627995" y="1300766"/>
            <a:ext cx="4080069" cy="5543022"/>
          </a:xfrm>
        </p:spPr>
        <p:txBody>
          <a:bodyPr anchor="ctr">
            <a:normAutofit/>
          </a:bodyPr>
          <a:lstStyle/>
          <a:p>
            <a:pPr marL="0" indent="0">
              <a:lnSpc>
                <a:spcPct val="100000"/>
              </a:lnSpc>
              <a:buNone/>
            </a:pPr>
            <a:r>
              <a:rPr lang="en-US" dirty="0"/>
              <a:t>Still not sure?  Ask!  </a:t>
            </a:r>
          </a:p>
          <a:p>
            <a:pPr marL="0" indent="0">
              <a:lnSpc>
                <a:spcPct val="100000"/>
              </a:lnSpc>
              <a:buNone/>
            </a:pPr>
            <a:r>
              <a:rPr lang="en-US" dirty="0"/>
              <a:t>Office of General Counsel</a:t>
            </a:r>
          </a:p>
          <a:p>
            <a:pPr marL="0" indent="0">
              <a:lnSpc>
                <a:spcPct val="100000"/>
              </a:lnSpc>
              <a:buNone/>
            </a:pPr>
            <a:r>
              <a:rPr lang="en-US" dirty="0"/>
              <a:t>(814) 867-4088</a:t>
            </a:r>
          </a:p>
          <a:p>
            <a:pPr marL="0" indent="0">
              <a:lnSpc>
                <a:spcPct val="100000"/>
              </a:lnSpc>
              <a:buNone/>
            </a:pPr>
            <a:r>
              <a:rPr lang="en-US" dirty="0"/>
              <a:t>Katherine Allen, </a:t>
            </a:r>
            <a:r>
              <a:rPr lang="en-US" dirty="0">
                <a:hlinkClick r:id="rId3"/>
              </a:rPr>
              <a:t>KMA13@psu.edu</a:t>
            </a:r>
            <a:endParaRPr lang="en-US" dirty="0"/>
          </a:p>
          <a:p>
            <a:pPr marL="0" indent="0">
              <a:lnSpc>
                <a:spcPct val="100000"/>
              </a:lnSpc>
              <a:buNone/>
            </a:pPr>
            <a:r>
              <a:rPr lang="en-US" dirty="0"/>
              <a:t>Office of the Vice Provost for Faculty Affairs</a:t>
            </a:r>
          </a:p>
          <a:p>
            <a:pPr marL="0" indent="0">
              <a:lnSpc>
                <a:spcPct val="100000"/>
              </a:lnSpc>
              <a:buNone/>
            </a:pPr>
            <a:r>
              <a:rPr lang="en-US" dirty="0"/>
              <a:t>(814) 863-7494</a:t>
            </a:r>
          </a:p>
          <a:p>
            <a:pPr marL="0" indent="0">
              <a:lnSpc>
                <a:spcPct val="100000"/>
              </a:lnSpc>
              <a:buNone/>
            </a:pPr>
            <a:r>
              <a:rPr lang="en-US" dirty="0"/>
              <a:t>Kathy Bieschke,</a:t>
            </a:r>
          </a:p>
          <a:p>
            <a:pPr marL="0" indent="0">
              <a:lnSpc>
                <a:spcPct val="100000"/>
              </a:lnSpc>
              <a:buNone/>
            </a:pPr>
            <a:r>
              <a:rPr lang="en-US" dirty="0">
                <a:hlinkClick r:id="rId4"/>
              </a:rPr>
              <a:t>kxb11@psu.edu</a:t>
            </a:r>
            <a:r>
              <a:rPr lang="en-US" dirty="0"/>
              <a:t> </a:t>
            </a:r>
          </a:p>
          <a:p>
            <a:pPr marL="0" indent="0">
              <a:lnSpc>
                <a:spcPct val="100000"/>
              </a:lnSpc>
              <a:buNone/>
            </a:pPr>
            <a:endParaRPr lang="en-US" dirty="0"/>
          </a:p>
        </p:txBody>
      </p:sp>
    </p:spTree>
    <p:extLst>
      <p:ext uri="{BB962C8B-B14F-4D97-AF65-F5344CB8AC3E}">
        <p14:creationId xmlns:p14="http://schemas.microsoft.com/office/powerpoint/2010/main" val="312769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110F0B-4E9B-4828-9556-3AC789541989}"/>
              </a:ext>
            </a:extLst>
          </p:cNvPr>
          <p:cNvSpPr txBox="1"/>
          <p:nvPr/>
        </p:nvSpPr>
        <p:spPr>
          <a:xfrm>
            <a:off x="768927" y="1808018"/>
            <a:ext cx="10688782" cy="3448123"/>
          </a:xfrm>
          <a:prstGeom prst="rect">
            <a:avLst/>
          </a:prstGeom>
          <a:noFill/>
        </p:spPr>
        <p:txBody>
          <a:bodyPr wrap="square" rtlCol="0">
            <a:spAutoFit/>
          </a:bodyPr>
          <a:lstStyle/>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Elusive Concept – defined differently by faculty, universities, courts</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1940 Statement of Principles on Academic Freedom and Tenure</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Universities’ Rights: who may teach, what may be taught, how it shall be taught, who may be admitted to study</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Students’ Rights:  rooted in free speech</a:t>
            </a:r>
          </a:p>
          <a:p>
            <a:pPr marL="228600" lvl="0" indent="-228600">
              <a:lnSpc>
                <a:spcPct val="90000"/>
              </a:lnSpc>
              <a:spcBef>
                <a:spcPts val="1000"/>
              </a:spcBef>
              <a:buFont typeface="Arial" panose="020B0604020202020204" pitchFamily="34" charset="0"/>
              <a:buChar char="•"/>
            </a:pPr>
            <a:r>
              <a:rPr lang="en-US" sz="2800" dirty="0">
                <a:solidFill>
                  <a:prstClr val="black"/>
                </a:solidFill>
                <a:latin typeface="Calibri" panose="020F0502020204030204"/>
              </a:rPr>
              <a:t>Faculty Rights and Responsibilities - </a:t>
            </a:r>
            <a:r>
              <a:rPr lang="en-US" sz="2800" dirty="0">
                <a:solidFill>
                  <a:srgbClr val="0070C0"/>
                </a:solidFill>
                <a:latin typeface="Calibri" panose="020F0502020204030204"/>
                <a:hlinkClick r:id="rId2">
                  <a:extLst>
                    <a:ext uri="{A12FA001-AC4F-418D-AE19-62706E023703}">
                      <ahyp:hlinkClr xmlns:ahyp="http://schemas.microsoft.com/office/drawing/2018/hyperlinkcolor" val="tx"/>
                    </a:ext>
                  </a:extLst>
                </a:hlinkClick>
              </a:rPr>
              <a:t>University Academic Policy 64</a:t>
            </a:r>
            <a:endParaRPr lang="en-US" sz="2800" dirty="0">
              <a:solidFill>
                <a:srgbClr val="0070C0"/>
              </a:solidFill>
              <a:latin typeface="Calibri" panose="020F0502020204030204"/>
            </a:endParaRPr>
          </a:p>
          <a:p>
            <a:pPr marL="228600" lvl="0" indent="-228600">
              <a:lnSpc>
                <a:spcPct val="90000"/>
              </a:lnSpc>
              <a:spcBef>
                <a:spcPts val="1000"/>
              </a:spcBef>
              <a:buFont typeface="Arial" panose="020B0604020202020204" pitchFamily="34" charset="0"/>
              <a:buChar char="•"/>
            </a:pPr>
            <a:endParaRPr lang="en-US" sz="2800" dirty="0">
              <a:solidFill>
                <a:prstClr val="black"/>
              </a:solidFill>
              <a:latin typeface="Calibri" panose="020F0502020204030204"/>
            </a:endParaRPr>
          </a:p>
        </p:txBody>
      </p:sp>
      <p:sp>
        <p:nvSpPr>
          <p:cNvPr id="5" name="TextBox 4">
            <a:extLst>
              <a:ext uri="{FF2B5EF4-FFF2-40B4-BE49-F238E27FC236}">
                <a16:creationId xmlns:a16="http://schemas.microsoft.com/office/drawing/2014/main" id="{892A31A4-C21F-428B-BE05-57D97DAF6966}"/>
              </a:ext>
            </a:extLst>
          </p:cNvPr>
          <p:cNvSpPr txBox="1"/>
          <p:nvPr/>
        </p:nvSpPr>
        <p:spPr>
          <a:xfrm>
            <a:off x="831273" y="637309"/>
            <a:ext cx="10245436" cy="769441"/>
          </a:xfrm>
          <a:prstGeom prst="rect">
            <a:avLst/>
          </a:prstGeom>
          <a:noFill/>
        </p:spPr>
        <p:txBody>
          <a:bodyPr wrap="square" rtlCol="0">
            <a:spAutoFit/>
          </a:bodyPr>
          <a:lstStyle/>
          <a:p>
            <a:r>
              <a:rPr lang="en-US" sz="4400" b="1" u="sng">
                <a:solidFill>
                  <a:prstClr val="black"/>
                </a:solidFill>
                <a:latin typeface="Calibri Light" panose="020F0302020204030204"/>
                <a:ea typeface="+mj-ea"/>
                <a:cs typeface="+mj-cs"/>
              </a:rPr>
              <a:t>Academic Freedom</a:t>
            </a:r>
            <a:endParaRPr lang="en-US"/>
          </a:p>
        </p:txBody>
      </p:sp>
    </p:spTree>
    <p:extLst>
      <p:ext uri="{BB962C8B-B14F-4D97-AF65-F5344CB8AC3E}">
        <p14:creationId xmlns:p14="http://schemas.microsoft.com/office/powerpoint/2010/main" val="600378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648EB-D68B-4C48-9593-2A04229BB6BE}"/>
              </a:ext>
            </a:extLst>
          </p:cNvPr>
          <p:cNvSpPr>
            <a:spLocks noGrp="1"/>
          </p:cNvSpPr>
          <p:nvPr>
            <p:ph type="title"/>
          </p:nvPr>
        </p:nvSpPr>
        <p:spPr>
          <a:xfrm>
            <a:off x="838200" y="365125"/>
            <a:ext cx="10515600" cy="1325563"/>
          </a:xfrm>
        </p:spPr>
        <p:txBody>
          <a:bodyPr>
            <a:normAutofit/>
          </a:bodyPr>
          <a:lstStyle/>
          <a:p>
            <a:r>
              <a:rPr lang="en-US" b="1" u="sng" dirty="0"/>
              <a:t>Academic Freedom for Faculty – </a:t>
            </a:r>
            <a:r>
              <a:rPr lang="en-US" b="1" u="sng" dirty="0">
                <a:hlinkClick r:id="rId2"/>
              </a:rPr>
              <a:t>AC 64</a:t>
            </a:r>
            <a:endParaRPr lang="en-US" b="1" u="sng" dirty="0"/>
          </a:p>
        </p:txBody>
      </p:sp>
      <p:sp>
        <p:nvSpPr>
          <p:cNvPr id="3" name="Content Placeholder 2">
            <a:extLst>
              <a:ext uri="{FF2B5EF4-FFF2-40B4-BE49-F238E27FC236}">
                <a16:creationId xmlns:a16="http://schemas.microsoft.com/office/drawing/2014/main" id="{03FE7AD6-A89C-4134-8073-FCCC805D8E30}"/>
              </a:ext>
            </a:extLst>
          </p:cNvPr>
          <p:cNvSpPr>
            <a:spLocks noGrp="1"/>
          </p:cNvSpPr>
          <p:nvPr>
            <p:ph idx="1"/>
          </p:nvPr>
        </p:nvSpPr>
        <p:spPr>
          <a:xfrm>
            <a:off x="838200" y="1825625"/>
            <a:ext cx="4106333" cy="4351338"/>
          </a:xfrm>
        </p:spPr>
        <p:txBody>
          <a:bodyPr>
            <a:normAutofit/>
          </a:bodyPr>
          <a:lstStyle/>
          <a:p>
            <a:r>
              <a:rPr lang="en-US" dirty="0"/>
              <a:t>Rights &amp; Responsibilities</a:t>
            </a:r>
          </a:p>
          <a:p>
            <a:r>
              <a:rPr lang="en-US" dirty="0"/>
              <a:t>Teaching, Research, and Support Duties</a:t>
            </a:r>
          </a:p>
          <a:p>
            <a:r>
              <a:rPr lang="en-US" dirty="0"/>
              <a:t>As a citizen</a:t>
            </a:r>
          </a:p>
          <a:p>
            <a:r>
              <a:rPr lang="en-US" dirty="0"/>
              <a:t>As related to the University</a:t>
            </a:r>
          </a:p>
          <a:p>
            <a:r>
              <a:rPr lang="en-US" dirty="0"/>
              <a:t>In Research and Publication</a:t>
            </a:r>
          </a:p>
          <a:p>
            <a:r>
              <a:rPr lang="en-US" dirty="0"/>
              <a:t>As Instructors</a:t>
            </a:r>
          </a:p>
          <a:p>
            <a:endParaRPr lang="en-US" sz="2000" dirty="0"/>
          </a:p>
        </p:txBody>
      </p:sp>
      <p:pic>
        <p:nvPicPr>
          <p:cNvPr id="2050" name="Picture 2" descr="Image result for academic freedom">
            <a:extLst>
              <a:ext uri="{FF2B5EF4-FFF2-40B4-BE49-F238E27FC236}">
                <a16:creationId xmlns:a16="http://schemas.microsoft.com/office/drawing/2014/main" id="{A884A18F-96C6-45EF-86BA-94E6BCF02F6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9019" r="8923" b="2"/>
          <a:stretch/>
        </p:blipFill>
        <p:spPr bwMode="auto">
          <a:xfrm>
            <a:off x="5120640" y="1904281"/>
            <a:ext cx="6233160" cy="42726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75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CF6B80-C3A4-4692-9D74-D4761B92534C}"/>
              </a:ext>
            </a:extLst>
          </p:cNvPr>
          <p:cNvSpPr/>
          <p:nvPr/>
        </p:nvSpPr>
        <p:spPr>
          <a:xfrm>
            <a:off x="595745" y="1285266"/>
            <a:ext cx="11279073" cy="4601260"/>
          </a:xfrm>
          <a:prstGeom prst="rect">
            <a:avLst/>
          </a:prstGeom>
        </p:spPr>
        <p:txBody>
          <a:bodyPr wrap="square">
            <a:spAutoFit/>
          </a:bodyPr>
          <a:lstStyle/>
          <a:p>
            <a:pPr lvl="0"/>
            <a:r>
              <a:rPr lang="en-US" sz="2000" dirty="0">
                <a:solidFill>
                  <a:prstClr val="black"/>
                </a:solidFill>
                <a:latin typeface="Calibri" panose="020F0502020204030204"/>
              </a:rPr>
              <a:t>PURPOSE:</a:t>
            </a:r>
          </a:p>
          <a:p>
            <a:pPr lvl="0"/>
            <a:r>
              <a:rPr lang="en-US" sz="2100" dirty="0">
                <a:solidFill>
                  <a:prstClr val="black"/>
                </a:solidFill>
                <a:latin typeface="Calibri" panose="020F0502020204030204"/>
              </a:rPr>
              <a:t>To outline the conditions of academic freedom for faculty members. </a:t>
            </a:r>
            <a:r>
              <a:rPr lang="en-US" sz="2100" dirty="0">
                <a:solidFill>
                  <a:prstClr val="black"/>
                </a:solidFill>
                <a:highlight>
                  <a:srgbClr val="FFFF00"/>
                </a:highlight>
                <a:latin typeface="Calibri" panose="020F0502020204030204"/>
              </a:rPr>
              <a:t>Academic freedom </a:t>
            </a:r>
            <a:r>
              <a:rPr lang="en-US" sz="2100" dirty="0">
                <a:solidFill>
                  <a:prstClr val="black"/>
                </a:solidFill>
                <a:latin typeface="Calibri" panose="020F0502020204030204"/>
              </a:rPr>
              <a:t>refers to the environment provided by the University that permits faculty members to engage in their scholarly pursuits of teaching, research, and related activities at institutions of higher education. Academic freedom thus embodies the conditions necessary for the University to fulfill its mission of creating new knowledge and of effectively communicating accumulated knowledge and understanding to students and to the community at large. </a:t>
            </a:r>
            <a:r>
              <a:rPr lang="en-US" sz="2100" dirty="0">
                <a:solidFill>
                  <a:prstClr val="black"/>
                </a:solidFill>
                <a:highlight>
                  <a:srgbClr val="FFFF00"/>
                </a:highlight>
                <a:latin typeface="Calibri" panose="020F0502020204030204"/>
              </a:rPr>
              <a:t>Academic responsibility </a:t>
            </a:r>
            <a:r>
              <a:rPr lang="en-US" sz="2100" dirty="0">
                <a:solidFill>
                  <a:prstClr val="black"/>
                </a:solidFill>
                <a:latin typeface="Calibri" panose="020F0502020204030204"/>
              </a:rPr>
              <a:t>refers to the duty and obligation of all faculty to pursue their academic pursuits with forthrightness, recognizing that while all members of the University have the right to express their own views and to hear the views of others expressed, as well as the responsibility for according the same rights to others, they also have a duty to make it clear when they are not speaking for the institution in matters of public interest. </a:t>
            </a:r>
            <a:r>
              <a:rPr lang="en-US" sz="2100" dirty="0">
                <a:solidFill>
                  <a:prstClr val="black"/>
                </a:solidFill>
                <a:highlight>
                  <a:srgbClr val="FFFF00"/>
                </a:highlight>
                <a:latin typeface="Calibri" panose="020F0502020204030204"/>
              </a:rPr>
              <a:t>The University should be an institution whose members may express themselves, while protecting and respecting the rights of others to learn, to do research, and to carry out the essential functions of the University free from interference or obstruction.</a:t>
            </a:r>
          </a:p>
        </p:txBody>
      </p:sp>
      <p:sp>
        <p:nvSpPr>
          <p:cNvPr id="3" name="Rectangle 2">
            <a:extLst>
              <a:ext uri="{FF2B5EF4-FFF2-40B4-BE49-F238E27FC236}">
                <a16:creationId xmlns:a16="http://schemas.microsoft.com/office/drawing/2014/main" id="{38BD59D4-5D8A-4C20-A808-CD7F1A7FF01B}"/>
              </a:ext>
            </a:extLst>
          </p:cNvPr>
          <p:cNvSpPr/>
          <p:nvPr/>
        </p:nvSpPr>
        <p:spPr>
          <a:xfrm>
            <a:off x="500753" y="515825"/>
            <a:ext cx="5995039" cy="76944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4400" b="0" i="0" u="sng" strike="noStrike" kern="0" cap="all" spc="0" normalizeH="0" baseline="0" noProof="0" dirty="0">
                <a:ln>
                  <a:noFill/>
                </a:ln>
                <a:solidFill>
                  <a:prstClr val="black"/>
                </a:solidFill>
                <a:effectLst/>
                <a:uLnTx/>
                <a:uFillTx/>
                <a:latin typeface="Calibri Light" panose="020F0302020204030204"/>
                <a:ea typeface="+mj-ea"/>
                <a:cs typeface="+mj-cs"/>
              </a:rPr>
              <a:t>AC64</a:t>
            </a:r>
            <a:r>
              <a:rPr kumimoji="0" lang="en-US" sz="4400" b="0" i="0" u="sng" strike="noStrike" kern="0" cap="none" spc="0" normalizeH="0" baseline="0" noProof="0" dirty="0">
                <a:ln>
                  <a:noFill/>
                </a:ln>
                <a:solidFill>
                  <a:prstClr val="black"/>
                </a:solidFill>
                <a:effectLst/>
                <a:uLnTx/>
                <a:uFillTx/>
                <a:latin typeface="Calibri Light" panose="020F0302020204030204"/>
                <a:ea typeface="+mj-ea"/>
                <a:cs typeface="+mj-cs"/>
              </a:rPr>
              <a:t> Academic Freedom </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824036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4EB92C8-8885-4472-B467-09F21443D847}"/>
              </a:ext>
            </a:extLst>
          </p:cNvPr>
          <p:cNvSpPr/>
          <p:nvPr/>
        </p:nvSpPr>
        <p:spPr>
          <a:xfrm>
            <a:off x="852055" y="920229"/>
            <a:ext cx="10487890" cy="4832092"/>
          </a:xfrm>
          <a:prstGeom prst="rect">
            <a:avLst/>
          </a:prstGeom>
        </p:spPr>
        <p:txBody>
          <a:bodyPr wrap="square">
            <a:spAutoFit/>
          </a:bodyPr>
          <a:lstStyle/>
          <a:p>
            <a:pPr lvl="0"/>
            <a:r>
              <a:rPr lang="en-US" sz="2800" dirty="0">
                <a:solidFill>
                  <a:prstClr val="black"/>
                </a:solidFill>
                <a:latin typeface="Calibri" panose="020F0502020204030204"/>
              </a:rPr>
              <a:t>Faculty members are citizens, members of learned professions, and representatives of this University. </a:t>
            </a:r>
            <a:r>
              <a:rPr lang="en-US" sz="2800" dirty="0">
                <a:solidFill>
                  <a:prstClr val="black"/>
                </a:solidFill>
                <a:highlight>
                  <a:srgbClr val="FFFF00"/>
                </a:highlight>
                <a:latin typeface="Calibri" panose="020F0502020204030204"/>
              </a:rPr>
              <a:t>When the faculty member speaks or writes as a citizen, the faculty member shall be free from institutional censorship or discipline, </a:t>
            </a:r>
            <a:r>
              <a:rPr lang="en-US" sz="2800" dirty="0">
                <a:solidFill>
                  <a:prstClr val="black"/>
                </a:solidFill>
                <a:latin typeface="Calibri" panose="020F0502020204030204"/>
              </a:rPr>
              <a:t>but the special position in the community held by the faculty member imposes special obligations. As a person of learning and an educator, the faculty member is expected to remember that the public may judge the profession and institution by his/her utterances. Hence, </a:t>
            </a:r>
            <a:r>
              <a:rPr lang="en-US" sz="2800" dirty="0">
                <a:solidFill>
                  <a:prstClr val="black"/>
                </a:solidFill>
                <a:highlight>
                  <a:srgbClr val="FFFF00"/>
                </a:highlight>
                <a:latin typeface="Calibri" panose="020F0502020204030204"/>
              </a:rPr>
              <a:t>the faculty member agrees at all times to be accurate, to exercise appropriate restraint, to show respect for the opinions of others, and to make every effort to indicate that he/she is not an institutional spokesperson.</a:t>
            </a:r>
          </a:p>
        </p:txBody>
      </p:sp>
      <p:sp>
        <p:nvSpPr>
          <p:cNvPr id="3" name="Rectangle 2">
            <a:extLst>
              <a:ext uri="{FF2B5EF4-FFF2-40B4-BE49-F238E27FC236}">
                <a16:creationId xmlns:a16="http://schemas.microsoft.com/office/drawing/2014/main" id="{91662524-0B16-422B-8336-52B8E1944EFB}"/>
              </a:ext>
            </a:extLst>
          </p:cNvPr>
          <p:cNvSpPr/>
          <p:nvPr/>
        </p:nvSpPr>
        <p:spPr>
          <a:xfrm>
            <a:off x="852055" y="489342"/>
            <a:ext cx="2427524" cy="43088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200" b="0" i="0" u="sng" strike="noStrike" kern="0" cap="none" spc="0" normalizeH="0" baseline="0" noProof="0" dirty="0">
                <a:ln>
                  <a:noFill/>
                </a:ln>
                <a:solidFill>
                  <a:prstClr val="black"/>
                </a:solidFill>
                <a:effectLst/>
                <a:uLnTx/>
                <a:uFillTx/>
                <a:latin typeface="Calibri Light" panose="020F0302020204030204"/>
                <a:ea typeface="+mj-ea"/>
                <a:cs typeface="+mj-cs"/>
              </a:rPr>
              <a:t>AC64  AS A CITIZEN</a:t>
            </a:r>
            <a:r>
              <a:rPr kumimoji="0" lang="en-US" sz="22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49882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25C938-B476-438A-8C54-B6485756B384}"/>
              </a:ext>
            </a:extLst>
          </p:cNvPr>
          <p:cNvSpPr/>
          <p:nvPr/>
        </p:nvSpPr>
        <p:spPr>
          <a:xfrm>
            <a:off x="775857" y="596582"/>
            <a:ext cx="3521990"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AS RELATED TO THE UNIVERSITY</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id="{E1264899-EAB8-44A9-B146-10F0268196B9}"/>
              </a:ext>
            </a:extLst>
          </p:cNvPr>
          <p:cNvSpPr/>
          <p:nvPr/>
        </p:nvSpPr>
        <p:spPr>
          <a:xfrm>
            <a:off x="775857" y="1072891"/>
            <a:ext cx="10494817" cy="4493538"/>
          </a:xfrm>
          <a:prstGeom prst="rect">
            <a:avLst/>
          </a:prstGeom>
        </p:spPr>
        <p:txBody>
          <a:bodyPr wrap="square">
            <a:spAutoFit/>
          </a:bodyPr>
          <a:lstStyle/>
          <a:p>
            <a:pPr lvl="0"/>
            <a:r>
              <a:rPr lang="en-US" sz="2600" dirty="0">
                <a:solidFill>
                  <a:prstClr val="black"/>
                </a:solidFill>
                <a:latin typeface="Calibri" panose="020F0502020204030204"/>
              </a:rPr>
              <a:t>The efficient operation of any institution requires cooperation among its personnel. The faculty member </a:t>
            </a:r>
            <a:r>
              <a:rPr lang="en-US" sz="2600" dirty="0">
                <a:solidFill>
                  <a:prstClr val="black"/>
                </a:solidFill>
                <a:highlight>
                  <a:srgbClr val="FFFF00"/>
                </a:highlight>
                <a:latin typeface="Calibri" panose="020F0502020204030204"/>
              </a:rPr>
              <a:t>agrees, therefore, to abide by the regulations of the University, and to perform to the best of his/her ability such reasonable duties as are assigned by authorized University officials.</a:t>
            </a:r>
            <a:r>
              <a:rPr lang="en-US" sz="2600" dirty="0">
                <a:solidFill>
                  <a:prstClr val="black"/>
                </a:solidFill>
                <a:latin typeface="Calibri" panose="020F0502020204030204"/>
              </a:rPr>
              <a:t> Faculty members are </a:t>
            </a:r>
            <a:r>
              <a:rPr lang="en-US" sz="2600" dirty="0">
                <a:solidFill>
                  <a:prstClr val="black"/>
                </a:solidFill>
                <a:highlight>
                  <a:srgbClr val="FFFF00"/>
                </a:highlight>
                <a:latin typeface="Calibri" panose="020F0502020204030204"/>
              </a:rPr>
              <a:t>free to speak and write on governance issues </a:t>
            </a:r>
            <a:r>
              <a:rPr lang="en-US" sz="2600" dirty="0">
                <a:solidFill>
                  <a:prstClr val="black"/>
                </a:solidFill>
                <a:latin typeface="Calibri" panose="020F0502020204030204"/>
              </a:rPr>
              <a:t>of their respective departments, colleges, units, libraries, and of the University as a whole, and are </a:t>
            </a:r>
            <a:r>
              <a:rPr lang="en-US" sz="2600" dirty="0">
                <a:solidFill>
                  <a:prstClr val="black"/>
                </a:solidFill>
                <a:highlight>
                  <a:srgbClr val="FFFF00"/>
                </a:highlight>
                <a:latin typeface="Calibri" panose="020F0502020204030204"/>
              </a:rPr>
              <a:t>free to speak and write on all matters related to their professional duties </a:t>
            </a:r>
            <a:r>
              <a:rPr lang="en-US" sz="2600" dirty="0">
                <a:solidFill>
                  <a:prstClr val="black"/>
                </a:solidFill>
                <a:latin typeface="Calibri" panose="020F0502020204030204"/>
              </a:rPr>
              <a:t>without institutional discipline or restraint. Similarly, faculty members recognize that they are expected to exercise professional responsibility in their service roles. Faculty members are </a:t>
            </a:r>
            <a:r>
              <a:rPr lang="en-US" sz="2600" dirty="0">
                <a:solidFill>
                  <a:prstClr val="black"/>
                </a:solidFill>
                <a:highlight>
                  <a:srgbClr val="FFFF00"/>
                </a:highlight>
                <a:latin typeface="Calibri" panose="020F0502020204030204"/>
              </a:rPr>
              <a:t>responsible for respecting confidentiality and the privacy rights of others.</a:t>
            </a:r>
          </a:p>
        </p:txBody>
      </p:sp>
    </p:spTree>
    <p:extLst>
      <p:ext uri="{BB962C8B-B14F-4D97-AF65-F5344CB8AC3E}">
        <p14:creationId xmlns:p14="http://schemas.microsoft.com/office/powerpoint/2010/main" val="187086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CB3797-7E12-49C7-B95B-FEB10F25E24C}"/>
              </a:ext>
            </a:extLst>
          </p:cNvPr>
          <p:cNvSpPr/>
          <p:nvPr/>
        </p:nvSpPr>
        <p:spPr>
          <a:xfrm>
            <a:off x="707271" y="498066"/>
            <a:ext cx="3573094" cy="43088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IN RESEARCH AND PUBLICATION</a:t>
            </a:r>
            <a:r>
              <a:rPr kumimoji="0" lang="en-US" sz="22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id="{37F3D422-7F07-4AFE-947D-6F411157D8CB}"/>
              </a:ext>
            </a:extLst>
          </p:cNvPr>
          <p:cNvSpPr/>
          <p:nvPr/>
        </p:nvSpPr>
        <p:spPr>
          <a:xfrm>
            <a:off x="707271" y="928953"/>
            <a:ext cx="10487891" cy="3970318"/>
          </a:xfrm>
          <a:prstGeom prst="rect">
            <a:avLst/>
          </a:prstGeom>
        </p:spPr>
        <p:txBody>
          <a:bodyPr wrap="square">
            <a:spAutoFit/>
          </a:bodyPr>
          <a:lstStyle/>
          <a:p>
            <a:pPr lvl="0"/>
            <a:r>
              <a:rPr lang="en-US" sz="2800" dirty="0">
                <a:solidFill>
                  <a:prstClr val="black"/>
                </a:solidFill>
                <a:latin typeface="Calibri" panose="020F0502020204030204"/>
              </a:rPr>
              <a:t>Faculty members are </a:t>
            </a:r>
            <a:r>
              <a:rPr lang="en-US" sz="2800" dirty="0">
                <a:solidFill>
                  <a:prstClr val="black"/>
                </a:solidFill>
                <a:highlight>
                  <a:srgbClr val="FFFF00"/>
                </a:highlight>
                <a:latin typeface="Calibri" panose="020F0502020204030204"/>
              </a:rPr>
              <a:t>free to engage in research or scholarship </a:t>
            </a:r>
            <a:r>
              <a:rPr lang="en-US" sz="2800" dirty="0">
                <a:solidFill>
                  <a:prstClr val="black"/>
                </a:solidFill>
                <a:latin typeface="Calibri" panose="020F0502020204030204"/>
              </a:rPr>
              <a:t>of their own undertaking, and in the publication of the results, subject to the adequate performance of other academic duties. </a:t>
            </a:r>
            <a:r>
              <a:rPr lang="en-US" sz="2800" dirty="0">
                <a:solidFill>
                  <a:prstClr val="black"/>
                </a:solidFill>
                <a:highlight>
                  <a:srgbClr val="FFFF00"/>
                </a:highlight>
                <a:latin typeface="Calibri" panose="020F0502020204030204"/>
              </a:rPr>
              <a:t>Research conducted for this University shall be in harmony</a:t>
            </a:r>
            <a:r>
              <a:rPr lang="en-US" sz="2800" dirty="0">
                <a:solidFill>
                  <a:prstClr val="black"/>
                </a:solidFill>
                <a:latin typeface="Calibri" panose="020F0502020204030204"/>
              </a:rPr>
              <a:t> with the provisions set forth in the </a:t>
            </a:r>
            <a:r>
              <a:rPr lang="en-US" sz="2800" dirty="0">
                <a:solidFill>
                  <a:prstClr val="black"/>
                </a:solidFill>
                <a:highlight>
                  <a:srgbClr val="FFFF00"/>
                </a:highlight>
                <a:latin typeface="Calibri" panose="020F0502020204030204"/>
              </a:rPr>
              <a:t>official research policies</a:t>
            </a:r>
            <a:r>
              <a:rPr lang="en-US" sz="2800" dirty="0">
                <a:solidFill>
                  <a:prstClr val="black"/>
                </a:solidFill>
                <a:latin typeface="Calibri" panose="020F0502020204030204"/>
              </a:rPr>
              <a:t> of the institution, or in memoranda of </a:t>
            </a:r>
            <a:r>
              <a:rPr lang="en-US" sz="2800" dirty="0">
                <a:solidFill>
                  <a:prstClr val="black"/>
                </a:solidFill>
                <a:highlight>
                  <a:srgbClr val="FFFF00"/>
                </a:highlight>
                <a:latin typeface="Calibri" panose="020F0502020204030204"/>
              </a:rPr>
              <a:t>agreement</a:t>
            </a:r>
            <a:r>
              <a:rPr lang="en-US" sz="2800" dirty="0">
                <a:solidFill>
                  <a:prstClr val="black"/>
                </a:solidFill>
                <a:latin typeface="Calibri" panose="020F0502020204030204"/>
              </a:rPr>
              <a:t> entered into between the University and industries or other agencies. Librarians are free to select and make available any materials supporting the teaching, research, and general learning functions of the academic community.</a:t>
            </a:r>
          </a:p>
        </p:txBody>
      </p:sp>
    </p:spTree>
    <p:extLst>
      <p:ext uri="{BB962C8B-B14F-4D97-AF65-F5344CB8AC3E}">
        <p14:creationId xmlns:p14="http://schemas.microsoft.com/office/powerpoint/2010/main" val="2301437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3DFA016-2B45-4780-AE89-EDA8DD32B204}"/>
              </a:ext>
            </a:extLst>
          </p:cNvPr>
          <p:cNvSpPr/>
          <p:nvPr/>
        </p:nvSpPr>
        <p:spPr>
          <a:xfrm>
            <a:off x="607934" y="513454"/>
            <a:ext cx="2912785"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IN INSTRUCTIONAL ROLES</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3" name="Rectangle 2">
            <a:extLst>
              <a:ext uri="{FF2B5EF4-FFF2-40B4-BE49-F238E27FC236}">
                <a16:creationId xmlns:a16="http://schemas.microsoft.com/office/drawing/2014/main" id="{AB8172BC-FA4B-46A3-8327-3F66B163E28F}"/>
              </a:ext>
            </a:extLst>
          </p:cNvPr>
          <p:cNvSpPr/>
          <p:nvPr/>
        </p:nvSpPr>
        <p:spPr>
          <a:xfrm>
            <a:off x="607934" y="982453"/>
            <a:ext cx="10787430" cy="3785652"/>
          </a:xfrm>
          <a:prstGeom prst="rect">
            <a:avLst/>
          </a:prstGeom>
        </p:spPr>
        <p:txBody>
          <a:bodyPr wrap="square">
            <a:spAutoFit/>
          </a:bodyPr>
          <a:lstStyle/>
          <a:p>
            <a:pPr lvl="0"/>
            <a:r>
              <a:rPr lang="en-US" sz="2000" dirty="0">
                <a:solidFill>
                  <a:prstClr val="black"/>
                </a:solidFill>
                <a:highlight>
                  <a:srgbClr val="FFFF00"/>
                </a:highlight>
                <a:latin typeface="Calibri" panose="020F0502020204030204"/>
              </a:rPr>
              <a:t>Academic freedom is also inherent in faculty members' roles in the classroom and in related instructional activities</a:t>
            </a:r>
            <a:r>
              <a:rPr lang="en-US" sz="2000" dirty="0">
                <a:solidFill>
                  <a:prstClr val="black"/>
                </a:solidFill>
                <a:latin typeface="Calibri" panose="020F0502020204030204"/>
              </a:rPr>
              <a:t>. Faculty members are, however, responsible for the maintenance of appropriate standards of scholarship and teaching ability, and for ensuring that there is </a:t>
            </a:r>
            <a:r>
              <a:rPr lang="en-US" sz="2000" dirty="0">
                <a:solidFill>
                  <a:prstClr val="black"/>
                </a:solidFill>
                <a:highlight>
                  <a:srgbClr val="FFFF00"/>
                </a:highlight>
                <a:latin typeface="Calibri" panose="020F0502020204030204"/>
              </a:rPr>
              <a:t>no insertion or intrusion of material that has no relation to the subject matter of instruction</a:t>
            </a:r>
            <a:r>
              <a:rPr lang="en-US" sz="2000" dirty="0">
                <a:solidFill>
                  <a:prstClr val="black"/>
                </a:solidFill>
                <a:latin typeface="Calibri" panose="020F0502020204030204"/>
              </a:rPr>
              <a:t>. Faculty members are expected to educate students to think for themselves, and to facilitate access to relevant materials that they need to form their own opinions. Faculty members are expected to </a:t>
            </a:r>
            <a:r>
              <a:rPr lang="en-US" sz="2000" dirty="0">
                <a:solidFill>
                  <a:prstClr val="black"/>
                </a:solidFill>
                <a:highlight>
                  <a:srgbClr val="FFFF00"/>
                </a:highlight>
                <a:latin typeface="Calibri" panose="020F0502020204030204"/>
              </a:rPr>
              <a:t>present information fairly</a:t>
            </a:r>
            <a:r>
              <a:rPr lang="en-US" sz="2000" dirty="0">
                <a:solidFill>
                  <a:prstClr val="black"/>
                </a:solidFill>
                <a:latin typeface="Calibri" panose="020F0502020204030204"/>
              </a:rPr>
              <a:t>, and to set forth justly divergent opinions that arise out of scholarly methods and professionalism.</a:t>
            </a:r>
          </a:p>
          <a:p>
            <a:pPr lvl="0"/>
            <a:endParaRPr lang="en-US" sz="2000" dirty="0">
              <a:solidFill>
                <a:prstClr val="black"/>
              </a:solidFill>
              <a:latin typeface="Calibri" panose="020F0502020204030204"/>
            </a:endParaRPr>
          </a:p>
          <a:p>
            <a:pPr lvl="0"/>
            <a:r>
              <a:rPr lang="en-US" sz="2000" dirty="0">
                <a:solidFill>
                  <a:prstClr val="black"/>
                </a:solidFill>
                <a:latin typeface="Calibri" panose="020F0502020204030204"/>
              </a:rPr>
              <a:t>No faculty member may claim as a right the privilege of discussing in the classroom controversial topics outside or unrelated to his/her own field of study. </a:t>
            </a:r>
            <a:r>
              <a:rPr lang="en-US" sz="2000" dirty="0">
                <a:solidFill>
                  <a:prstClr val="black"/>
                </a:solidFill>
                <a:highlight>
                  <a:srgbClr val="FFFF00"/>
                </a:highlight>
                <a:latin typeface="Calibri" panose="020F0502020204030204"/>
              </a:rPr>
              <a:t>The faculty member is normally bound not to take advantage of his/her position by introducing into the classroom provocative discussions of irrelevant subjects not within the field of his/her study</a:t>
            </a:r>
            <a:r>
              <a:rPr lang="en-US" sz="2000" dirty="0">
                <a:solidFill>
                  <a:prstClr val="black"/>
                </a:solidFill>
                <a:latin typeface="Calibri" panose="020F0502020204030204"/>
              </a:rPr>
              <a:t>.</a:t>
            </a:r>
          </a:p>
        </p:txBody>
      </p:sp>
    </p:spTree>
    <p:extLst>
      <p:ext uri="{BB962C8B-B14F-4D97-AF65-F5344CB8AC3E}">
        <p14:creationId xmlns:p14="http://schemas.microsoft.com/office/powerpoint/2010/main" val="357871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7ADD37-4B29-4670-94E1-ED3ED07A726C}"/>
              </a:ext>
            </a:extLst>
          </p:cNvPr>
          <p:cNvSpPr/>
          <p:nvPr/>
        </p:nvSpPr>
        <p:spPr>
          <a:xfrm>
            <a:off x="611778" y="437254"/>
            <a:ext cx="1145570" cy="40011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sng" strike="noStrike" kern="0" cap="none" spc="0" normalizeH="0" baseline="0" noProof="0" dirty="0">
                <a:ln>
                  <a:noFill/>
                </a:ln>
                <a:solidFill>
                  <a:prstClr val="black"/>
                </a:solidFill>
                <a:effectLst/>
                <a:uLnTx/>
                <a:uFillTx/>
                <a:latin typeface="Calibri Light" panose="020F0302020204030204"/>
                <a:ea typeface="+mj-ea"/>
                <a:cs typeface="+mj-cs"/>
              </a:rPr>
              <a:t>APPEALS</a:t>
            </a:r>
            <a:r>
              <a:rPr kumimoji="0" lang="en-US" sz="2000" b="0" i="0" u="none" strike="noStrike" kern="0" cap="none" spc="0" normalizeH="0" baseline="0" noProof="0" dirty="0">
                <a:ln>
                  <a:noFill/>
                </a:ln>
                <a:solidFill>
                  <a:prstClr val="black"/>
                </a:solidFill>
                <a:effectLst/>
                <a:uLnTx/>
                <a:uFillTx/>
                <a:latin typeface="Calibri Light" panose="020F0302020204030204"/>
                <a:ea typeface="+mj-ea"/>
                <a:cs typeface="+mj-cs"/>
              </a:rPr>
              <a:t>:</a:t>
            </a:r>
            <a:endParaRPr kumimoji="0" lang="en-US" sz="1800" b="0" i="0" u="none" strike="noStrike" kern="0" cap="none" spc="0" normalizeH="0" baseline="0" noProof="0" dirty="0">
              <a:ln>
                <a:noFill/>
              </a:ln>
              <a:solidFill>
                <a:sysClr val="windowText" lastClr="000000"/>
              </a:solidFill>
              <a:effectLst/>
              <a:uLnTx/>
              <a:uFillTx/>
            </a:endParaRPr>
          </a:p>
        </p:txBody>
      </p:sp>
      <p:sp>
        <p:nvSpPr>
          <p:cNvPr id="4" name="Rectangle 3">
            <a:extLst>
              <a:ext uri="{FF2B5EF4-FFF2-40B4-BE49-F238E27FC236}">
                <a16:creationId xmlns:a16="http://schemas.microsoft.com/office/drawing/2014/main" id="{B2C59FA4-D273-4C05-A391-501897F22A8B}"/>
              </a:ext>
            </a:extLst>
          </p:cNvPr>
          <p:cNvSpPr/>
          <p:nvPr/>
        </p:nvSpPr>
        <p:spPr>
          <a:xfrm>
            <a:off x="611778" y="965345"/>
            <a:ext cx="10873639" cy="4031873"/>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panose="020F0502020204030204"/>
              </a:rPr>
              <a:t>If a faculty member feels that his or her academic freedom rights have been violated, the procedure listed in the policy entitled, "Faculty </a:t>
            </a:r>
            <a:r>
              <a:rPr kumimoji="0" lang="en-US" sz="3200" b="0" i="0" u="none" strike="noStrike" kern="0" cap="none" spc="0" normalizeH="0" baseline="0" noProof="0">
                <a:ln>
                  <a:noFill/>
                </a:ln>
                <a:solidFill>
                  <a:prstClr val="black"/>
                </a:solidFill>
                <a:effectLst/>
                <a:uLnTx/>
                <a:uFillTx/>
                <a:latin typeface="Calibri" panose="020F0502020204030204"/>
              </a:rPr>
              <a:t>Rights and Responsibilities</a:t>
            </a:r>
            <a:r>
              <a:rPr kumimoji="0" lang="en-US" sz="3200" b="0" i="0" u="none" strike="noStrike" kern="0" cap="none" spc="0" normalizeH="0" baseline="0" noProof="0" dirty="0">
                <a:ln>
                  <a:noFill/>
                </a:ln>
                <a:solidFill>
                  <a:prstClr val="black"/>
                </a:solidFill>
                <a:effectLst/>
                <a:uLnTx/>
                <a:uFillTx/>
                <a:latin typeface="Calibri" panose="020F0502020204030204"/>
              </a:rPr>
              <a:t>" </a:t>
            </a:r>
            <a:r>
              <a:rPr kumimoji="0" lang="en-US" sz="3200" b="0" i="0" u="none" strike="noStrike" kern="0" cap="none" spc="0" normalizeH="0" baseline="0" noProof="0" dirty="0">
                <a:ln>
                  <a:noFill/>
                </a:ln>
                <a:solidFill>
                  <a:srgbClr val="0070C0"/>
                </a:solidFill>
                <a:effectLst/>
                <a:uLnTx/>
                <a:uFillTx/>
                <a:latin typeface="Calibri" panose="020F0502020204030204"/>
                <a:hlinkClick r:id="rId3">
                  <a:extLst>
                    <a:ext uri="{A12FA001-AC4F-418D-AE19-62706E023703}">
                      <ahyp:hlinkClr xmlns:ahyp="http://schemas.microsoft.com/office/drawing/2018/hyperlinkcolor" val="tx"/>
                    </a:ext>
                  </a:extLst>
                </a:hlinkClick>
              </a:rPr>
              <a:t>AC76</a:t>
            </a:r>
            <a:r>
              <a:rPr kumimoji="0" lang="en-US" sz="3200" b="0" i="0" u="none" strike="noStrike" kern="0" cap="none" spc="0" normalizeH="0" baseline="0" noProof="0" dirty="0">
                <a:ln>
                  <a:noFill/>
                </a:ln>
                <a:solidFill>
                  <a:prstClr val="black"/>
                </a:solidFill>
                <a:effectLst/>
                <a:uLnTx/>
                <a:uFillTx/>
                <a:latin typeface="Calibri" panose="020F0502020204030204"/>
              </a:rPr>
              <a:t> may be used.</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3200" b="0" i="0" u="none" strike="noStrike" kern="0" cap="none" spc="0" normalizeH="0" baseline="0" noProof="0" dirty="0">
              <a:ln>
                <a:noFill/>
              </a:ln>
              <a:solidFill>
                <a:prstClr val="black"/>
              </a:solidFill>
              <a:effectLst/>
              <a:uLnTx/>
              <a:uFillTx/>
              <a:latin typeface="Calibri" panose="020F0502020204030204"/>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prstClr val="black"/>
                </a:solidFill>
                <a:effectLst/>
                <a:uLnTx/>
                <a:uFillTx/>
                <a:latin typeface="Calibri" panose="020F0502020204030204"/>
              </a:rPr>
              <a:t>CROSS REFERENCES:</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3200" b="0" i="0" u="none" strike="noStrike" kern="0" cap="none" spc="0" normalizeH="0" baseline="0" noProof="0" dirty="0">
                <a:ln>
                  <a:noFill/>
                </a:ln>
                <a:solidFill>
                  <a:srgbClr val="0070C0"/>
                </a:solidFill>
                <a:effectLst/>
                <a:uLnTx/>
                <a:uFillTx/>
                <a:latin typeface="Calibri" panose="020F0502020204030204"/>
                <a:hlinkClick r:id="rId4">
                  <a:extLst>
                    <a:ext uri="{A12FA001-AC4F-418D-AE19-62706E023703}">
                      <ahyp:hlinkClr xmlns:ahyp="http://schemas.microsoft.com/office/drawing/2018/hyperlinkcolor" val="tx"/>
                    </a:ext>
                  </a:extLst>
                </a:hlinkClick>
              </a:rPr>
              <a:t>AD47</a:t>
            </a:r>
            <a:r>
              <a:rPr kumimoji="0" lang="en-US" sz="3200" b="0" i="0" u="none" strike="noStrike" kern="0" cap="none" spc="0" normalizeH="0" baseline="0" noProof="0" dirty="0">
                <a:ln>
                  <a:noFill/>
                </a:ln>
                <a:solidFill>
                  <a:prstClr val="black"/>
                </a:solidFill>
                <a:effectLst/>
                <a:uLnTx/>
                <a:uFillTx/>
                <a:latin typeface="Calibri" panose="020F0502020204030204"/>
              </a:rPr>
              <a:t> - General Standards of Professional Ethics</a:t>
            </a:r>
          </a:p>
          <a:p>
            <a:pPr marL="0" marR="0" lvl="0" indent="0" defTabSz="914400" eaLnBrk="1" fontAlgn="auto" latinLnBrk="0" hangingPunct="1">
              <a:lnSpc>
                <a:spcPct val="100000"/>
              </a:lnSpc>
              <a:spcBef>
                <a:spcPts val="0"/>
              </a:spcBef>
              <a:spcAft>
                <a:spcPts val="0"/>
              </a:spcAft>
              <a:buClrTx/>
              <a:buSzTx/>
              <a:buFontTx/>
              <a:buNone/>
              <a:tabLst/>
              <a:defRPr/>
            </a:pPr>
            <a:r>
              <a:rPr lang="en-US" sz="3200" kern="0" dirty="0">
                <a:solidFill>
                  <a:prstClr val="black"/>
                </a:solidFill>
                <a:latin typeface="Calibri" panose="020F0502020204030204"/>
              </a:rPr>
              <a:t>AD92 – Political Campaign Activities</a:t>
            </a:r>
            <a:endParaRPr kumimoji="0" lang="en-US"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61036684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31457109484C34F8E1A69D0C253F243" ma:contentTypeVersion="12" ma:contentTypeDescription="Create a new document." ma:contentTypeScope="" ma:versionID="a916e7cbc14ecfa24b8584fb10160ca2">
  <xsd:schema xmlns:xsd="http://www.w3.org/2001/XMLSchema" xmlns:xs="http://www.w3.org/2001/XMLSchema" xmlns:p="http://schemas.microsoft.com/office/2006/metadata/properties" xmlns:ns2="08d39e80-8b86-4295-afbd-e4ea65f6f69f" xmlns:ns3="486f68ac-1194-4fb0-9534-e7373df10aab" targetNamespace="http://schemas.microsoft.com/office/2006/metadata/properties" ma:root="true" ma:fieldsID="29bca93006a546853f574a8211ee3d91" ns2:_="" ns3:_="">
    <xsd:import namespace="08d39e80-8b86-4295-afbd-e4ea65f6f69f"/>
    <xsd:import namespace="486f68ac-1194-4fb0-9534-e7373df10aa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39e80-8b86-4295-afbd-e4ea65f6f6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6f68ac-1194-4fb0-9534-e7373df10aa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5793622-028B-4BAB-B3D2-50A96D374E0E}">
  <ds:schemaRefs>
    <ds:schemaRef ds:uri="486f68ac-1194-4fb0-9534-e7373df10aab"/>
    <ds:schemaRef ds:uri="http://schemas.microsoft.com/office/infopath/2007/PartnerControls"/>
    <ds:schemaRef ds:uri="http://purl.org/dc/dcmitype/"/>
    <ds:schemaRef ds:uri="http://purl.org/dc/elements/1.1/"/>
    <ds:schemaRef ds:uri="http://schemas.microsoft.com/office/2006/metadata/properties"/>
    <ds:schemaRef ds:uri="http://schemas.openxmlformats.org/package/2006/metadata/core-properties"/>
    <ds:schemaRef ds:uri="http://schemas.microsoft.com/office/2006/documentManagement/types"/>
    <ds:schemaRef ds:uri="08d39e80-8b86-4295-afbd-e4ea65f6f69f"/>
    <ds:schemaRef ds:uri="http://www.w3.org/XML/1998/namespace"/>
    <ds:schemaRef ds:uri="http://purl.org/dc/terms/"/>
  </ds:schemaRefs>
</ds:datastoreItem>
</file>

<file path=customXml/itemProps2.xml><?xml version="1.0" encoding="utf-8"?>
<ds:datastoreItem xmlns:ds="http://schemas.openxmlformats.org/officeDocument/2006/customXml" ds:itemID="{48AC5B26-5166-4CBD-BA95-EB5BB75BCBB7}">
  <ds:schemaRefs>
    <ds:schemaRef ds:uri="http://schemas.microsoft.com/sharepoint/v3/contenttype/forms"/>
  </ds:schemaRefs>
</ds:datastoreItem>
</file>

<file path=customXml/itemProps3.xml><?xml version="1.0" encoding="utf-8"?>
<ds:datastoreItem xmlns:ds="http://schemas.openxmlformats.org/officeDocument/2006/customXml" ds:itemID="{4456FD17-E7F4-4919-957D-78D81C2CA2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39e80-8b86-4295-afbd-e4ea65f6f69f"/>
    <ds:schemaRef ds:uri="486f68ac-1194-4fb0-9534-e7373df10aa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1246</TotalTime>
  <Words>1234</Words>
  <Application>Microsoft Office PowerPoint</Application>
  <PresentationFormat>Widescreen</PresentationFormat>
  <Paragraphs>61</Paragraphs>
  <Slides>13</Slides>
  <Notes>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Arial</vt:lpstr>
      <vt:lpstr>Calibri</vt:lpstr>
      <vt:lpstr>Calibri Light</vt:lpstr>
      <vt:lpstr>Cambria</vt:lpstr>
      <vt:lpstr>Lucida Sans Unicode</vt:lpstr>
      <vt:lpstr>Verdana</vt:lpstr>
      <vt:lpstr>Wingdings 2</vt:lpstr>
      <vt:lpstr>Wingdings 3</vt:lpstr>
      <vt:lpstr>Office Theme</vt:lpstr>
      <vt:lpstr>Concourse</vt:lpstr>
      <vt:lpstr>PowerPoint Presentation</vt:lpstr>
      <vt:lpstr>PowerPoint Presentation</vt:lpstr>
      <vt:lpstr>Academic Freedom for Faculty – AC 64</vt:lpstr>
      <vt:lpstr>PowerPoint Presentation</vt:lpstr>
      <vt:lpstr>PowerPoint Presentation</vt:lpstr>
      <vt:lpstr>PowerPoint Presentation</vt:lpstr>
      <vt:lpstr>PowerPoint Presentation</vt:lpstr>
      <vt:lpstr>PowerPoint Presentation</vt:lpstr>
      <vt:lpstr>PowerPoint Presentation</vt:lpstr>
      <vt:lpstr>Case Study #1</vt:lpstr>
      <vt:lpstr>Case Study #2</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Freedom Primer New Faculty Orientation August 20, 2019</dc:title>
  <dc:creator>Kimber-lee Moore</dc:creator>
  <cp:lastModifiedBy>Parkes-Schnure, Karen</cp:lastModifiedBy>
  <cp:revision>14</cp:revision>
  <dcterms:created xsi:type="dcterms:W3CDTF">2019-08-13T15:42:41Z</dcterms:created>
  <dcterms:modified xsi:type="dcterms:W3CDTF">2021-02-25T12:33:12Z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0x010100731457109484C34F8E1A69D0C253F243</vt:lpwstr>
  </property>
  <property fmtid="{D5CDD505-2E9C-101B-9397-08002B2CF9AE}" pid="3" name="Order">
    <vt:r8>4434800</vt:r8>
  </property>
</Properties>
</file>